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7"/>
  </p:notesMasterIdLst>
  <p:sldIdLst>
    <p:sldId id="260" r:id="rId2"/>
    <p:sldId id="264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31"/>
  </p:normalViewPr>
  <p:slideViewPr>
    <p:cSldViewPr>
      <p:cViewPr varScale="1">
        <p:scale>
          <a:sx n="92" d="100"/>
          <a:sy n="92" d="100"/>
        </p:scale>
        <p:origin x="7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28D11F5-7382-2D4F-8B10-A5D4C5BC4F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CCF8B9-2D58-4B41-A60D-53EF5153A0A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283AD8-96C4-E74F-93D2-1EFA586DF97D}" type="datetimeFigureOut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A5820CF-04F8-E84C-8B83-CA84E02C948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8E82052-C541-A24C-8EC7-F709B81BF5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46481-7139-E24C-A898-93AF3CDFBC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EA393-1127-0A48-95C2-C44FCB4A9C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33CA4A-2123-0343-9329-460DD46203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>
            <a:extLst>
              <a:ext uri="{FF2B5EF4-FFF2-40B4-BE49-F238E27FC236}">
                <a16:creationId xmlns:a16="http://schemas.microsoft.com/office/drawing/2014/main" id="{BE7359CB-E134-E545-A899-39CEC4CAF7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A0ACAA-CAEB-A248-A01B-AEF3EA194CE9}" type="slidenum">
              <a:rPr lang="en-US" altLang="en-US" sz="1200">
                <a:latin typeface="Times" pitchFamily="2" charset="0"/>
                <a:ea typeface="ヒラギノ角ゴ Pro W3" panose="020B0300000000000000" pitchFamily="34" charset="-128"/>
              </a:rPr>
              <a:pPr/>
              <a:t>1</a:t>
            </a:fld>
            <a:endParaRPr lang="en-US" altLang="en-US" sz="1200">
              <a:latin typeface="Times" pitchFamily="2" charset="0"/>
              <a:ea typeface="ヒラギノ角ゴ Pro W3" panose="020B0300000000000000" pitchFamily="34" charset="-128"/>
            </a:endParaRPr>
          </a:p>
        </p:txBody>
      </p:sp>
      <p:sp>
        <p:nvSpPr>
          <p:cNvPr id="7170" name="Rectangle 1026">
            <a:extLst>
              <a:ext uri="{FF2B5EF4-FFF2-40B4-BE49-F238E27FC236}">
                <a16:creationId xmlns:a16="http://schemas.microsoft.com/office/drawing/2014/main" id="{F6C21C83-6A97-B047-8BD5-190D5099A0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1027">
            <a:extLst>
              <a:ext uri="{FF2B5EF4-FFF2-40B4-BE49-F238E27FC236}">
                <a16:creationId xmlns:a16="http://schemas.microsoft.com/office/drawing/2014/main" id="{02339021-572B-7F4A-8F5B-993BBF1675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6D15E49-361D-5E46-BD7F-17062AC9D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863" y="6613525"/>
            <a:ext cx="23701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000">
                <a:solidFill>
                  <a:schemeClr val="tx2"/>
                </a:solidFill>
                <a:latin typeface="Times" pitchFamily="2" charset="0"/>
              </a:rPr>
              <a:t>Page </a:t>
            </a:r>
            <a:fld id="{A6355125-CFB4-1A43-87CD-23E6E0A1041F}" type="slidenum">
              <a:rPr lang="en-US" altLang="en-US" sz="1000">
                <a:solidFill>
                  <a:schemeClr val="tx2"/>
                </a:solidFill>
                <a:latin typeface="Times" pitchFamily="2" charset="0"/>
              </a:rPr>
              <a:pPr algn="r">
                <a:spcBef>
                  <a:spcPct val="50000"/>
                </a:spcBef>
              </a:pPr>
              <a:t>‹#›</a:t>
            </a:fld>
            <a:r>
              <a:rPr lang="en-US" altLang="en-US" sz="1000">
                <a:solidFill>
                  <a:schemeClr val="tx2"/>
                </a:solidFill>
                <a:latin typeface="Times" pitchFamily="2" charset="0"/>
              </a:rPr>
              <a:t>     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3EE3D98D-37FC-E649-8D82-E56D77060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75" y="2825750"/>
            <a:ext cx="1592263" cy="1204913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648200"/>
            <a:ext cx="6400800" cy="1752600"/>
          </a:xfrm>
        </p:spPr>
        <p:txBody>
          <a:bodyPr/>
          <a:lstStyle>
            <a:lvl1pPr marL="0" indent="0" algn="ctr">
              <a:spcBef>
                <a:spcPct val="20000"/>
              </a:spcBef>
              <a:buFontTx/>
              <a:buNone/>
              <a:defRPr sz="20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4443174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593422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1336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2484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76488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5536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54608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01145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889643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899054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303517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389098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0615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4D1479D-DC26-5B4E-84D4-E08190922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7162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B2887C1-3085-C240-A350-B32A64222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534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7026" dir="799888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18277362-CA93-4A49-9449-0C8460D56F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1219200"/>
            <a:ext cx="7416800" cy="0"/>
          </a:xfrm>
          <a:prstGeom prst="line">
            <a:avLst/>
          </a:prstGeom>
          <a:noFill/>
          <a:ln w="38100">
            <a:solidFill>
              <a:srgbClr val="FFCC66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rgbClr val="232323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D17412A-1FF5-2B4B-8CC7-CB4E259A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7650" y="6432550"/>
            <a:ext cx="237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2000" b="1">
                <a:solidFill>
                  <a:schemeClr val="tx2"/>
                </a:solidFill>
              </a:rPr>
              <a:t>Page </a:t>
            </a:r>
            <a:fld id="{8903D54B-5DF9-1341-B3E3-D66C7E610453}" type="slidenum">
              <a:rPr lang="en-US" altLang="en-US" sz="2000" b="1">
                <a:solidFill>
                  <a:schemeClr val="tx2"/>
                </a:solidFill>
              </a:rPr>
              <a:pPr algn="r">
                <a:spcBef>
                  <a:spcPct val="50000"/>
                </a:spcBef>
              </a:pPr>
              <a:t>‹#›</a:t>
            </a:fld>
            <a:r>
              <a:rPr lang="en-US" altLang="en-US" sz="1800" b="1">
                <a:solidFill>
                  <a:schemeClr val="tx2"/>
                </a:solidFill>
                <a:latin typeface="Times" pitchFamily="2" charset="0"/>
              </a:rPr>
              <a:t>  </a:t>
            </a:r>
            <a:r>
              <a:rPr lang="en-US" altLang="en-US" sz="1000">
                <a:solidFill>
                  <a:schemeClr val="tx2"/>
                </a:solidFill>
                <a:latin typeface="Times" pitchFamily="2" charset="0"/>
              </a:rPr>
              <a:t>  </a:t>
            </a: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1A7C2D09-FC4B-DA4E-B8E5-3787C7CAC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131763"/>
            <a:ext cx="1189037" cy="900112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charset="0"/>
          <a:ea typeface="ＭＳ Ｐゴシック" charset="0"/>
        </a:defRPr>
      </a:lvl9pPr>
    </p:titleStyle>
    <p:bodyStyle>
      <a:lvl1pPr marL="285750" indent="-285750" algn="l" rtl="0" eaLnBrk="0" fontAlgn="base" hangingPunct="0">
        <a:spcBef>
          <a:spcPct val="70000"/>
        </a:spcBef>
        <a:spcAft>
          <a:spcPct val="0"/>
        </a:spcAft>
        <a:buClr>
          <a:schemeClr val="tx2"/>
        </a:buClr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85800" indent="-228600" algn="l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100000"/>
        <a:buChar char="–"/>
        <a:defRPr sz="24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100000"/>
        <a:buChar char="»"/>
        <a:defRPr sz="2200" b="1">
          <a:solidFill>
            <a:schemeClr val="tx1"/>
          </a:solidFill>
          <a:latin typeface="+mn-lt"/>
          <a:ea typeface="+mn-ea"/>
        </a:defRPr>
      </a:lvl3pPr>
      <a:lvl4pPr marL="1543050" indent="-171450" algn="l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100000"/>
        <a:buChar char="»"/>
        <a:defRPr sz="2200" b="1">
          <a:solidFill>
            <a:schemeClr val="tx1"/>
          </a:solidFill>
          <a:latin typeface="+mn-lt"/>
          <a:ea typeface="+mn-ea"/>
        </a:defRPr>
      </a:lvl4pPr>
      <a:lvl5pPr marL="2000250" indent="-17145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457450" indent="-17145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6pPr>
      <a:lvl7pPr marL="2914650" indent="-17145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7pPr>
      <a:lvl8pPr marL="3371850" indent="-17145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8pPr>
      <a:lvl9pPr marL="3829050" indent="-17145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DE52C66-2086-B74B-B764-2ECBCE62E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Designing your own AO system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A054ED3-8592-8540-9425-A07C196FB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5181600"/>
          </a:xfrm>
        </p:spPr>
        <p:txBody>
          <a:bodyPr/>
          <a:lstStyle/>
          <a:p>
            <a:pPr eaLnBrk="1" hangingPunct="1"/>
            <a:r>
              <a:rPr lang="en-US" altLang="en-US" b="0">
                <a:solidFill>
                  <a:srgbClr val="FFFF00"/>
                </a:solidFill>
              </a:rPr>
              <a:t>Science case – investigable science question</a:t>
            </a:r>
          </a:p>
          <a:p>
            <a:pPr eaLnBrk="1" hangingPunct="1"/>
            <a:r>
              <a:rPr lang="en-US" altLang="en-US" b="0"/>
              <a:t>Goal driven design</a:t>
            </a:r>
          </a:p>
          <a:p>
            <a:pPr eaLnBrk="1" hangingPunct="1"/>
            <a:r>
              <a:rPr lang="en-US" altLang="en-US" b="0"/>
              <a:t>Error budget</a:t>
            </a:r>
          </a:p>
          <a:p>
            <a:pPr eaLnBrk="1" hangingPunct="1"/>
            <a:r>
              <a:rPr lang="en-US" altLang="en-US" b="0"/>
              <a:t>Choice of DMs, WFS, Controllers, Science Cameras</a:t>
            </a:r>
          </a:p>
          <a:p>
            <a:pPr eaLnBrk="1" hangingPunct="1"/>
            <a:r>
              <a:rPr lang="en-US" altLang="en-US" b="0"/>
              <a:t>Image quality or contrast  required</a:t>
            </a:r>
          </a:p>
          <a:p>
            <a:pPr eaLnBrk="1" hangingPunct="1"/>
            <a:r>
              <a:rPr lang="en-US" altLang="en-US" b="0"/>
              <a:t>Constraints</a:t>
            </a:r>
          </a:p>
          <a:p>
            <a:pPr eaLnBrk="1" hangingPunct="1"/>
            <a:r>
              <a:rPr lang="en-US" altLang="en-US" b="0"/>
              <a:t>Risks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C309-2057-7148-9C58-F638B8E1A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goal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58D9F-D88F-A649-8A4A-9360A4F8C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Coalesce the groups around investigable science questions (or technologies)</a:t>
            </a:r>
          </a:p>
          <a:p>
            <a:pPr lvl="1"/>
            <a:r>
              <a:rPr lang="en-US" dirty="0"/>
              <a:t>Discuss what this means, how to do it</a:t>
            </a:r>
          </a:p>
          <a:p>
            <a:pPr>
              <a:spcBef>
                <a:spcPts val="3216"/>
              </a:spcBef>
            </a:pPr>
            <a:r>
              <a:rPr lang="en-US" dirty="0"/>
              <a:t>Begin discussion of how to write down science requirements</a:t>
            </a:r>
          </a:p>
          <a:p>
            <a:pPr>
              <a:spcBef>
                <a:spcPts val="3216"/>
              </a:spcBef>
            </a:pPr>
            <a:r>
              <a:rPr lang="en-US" dirty="0"/>
              <a:t>Overview of how requirements lead to goal-driven design</a:t>
            </a:r>
          </a:p>
        </p:txBody>
      </p:sp>
    </p:spTree>
    <p:extLst>
      <p:ext uri="{BB962C8B-B14F-4D97-AF65-F5344CB8AC3E}">
        <p14:creationId xmlns:p14="http://schemas.microsoft.com/office/powerpoint/2010/main" val="21328309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4A468-6E31-6F44-9095-140AEB2B2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Projects: Areas of scientific interest </a:t>
            </a:r>
            <a:br>
              <a:rPr lang="en-US" dirty="0"/>
            </a:br>
            <a:r>
              <a:rPr lang="en-US" dirty="0"/>
              <a:t>(so far)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FF822-6CFE-174C-A925-93F4C03F9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876800"/>
          </a:xfrm>
        </p:spPr>
        <p:txBody>
          <a:bodyPr/>
          <a:lstStyle/>
          <a:p>
            <a:r>
              <a:rPr lang="en-US" dirty="0"/>
              <a:t>Exoplanets</a:t>
            </a:r>
          </a:p>
          <a:p>
            <a:pPr lvl="1"/>
            <a:r>
              <a:rPr lang="en-US" dirty="0"/>
              <a:t>Rachel Bowens-Rubin (UCSC)</a:t>
            </a:r>
          </a:p>
          <a:p>
            <a:pPr lvl="1"/>
            <a:r>
              <a:rPr lang="en-US" dirty="0"/>
              <a:t>Noah Swimmer (UCSB)</a:t>
            </a:r>
          </a:p>
          <a:p>
            <a:pPr marL="400050" indent="-342900"/>
            <a:r>
              <a:rPr lang="en-US" dirty="0"/>
              <a:t>Galaxies (fairly nearby) – imaging and spectra</a:t>
            </a:r>
          </a:p>
          <a:p>
            <a:pPr marL="800100" lvl="1" indent="-342900"/>
            <a:r>
              <a:rPr lang="en-US" dirty="0"/>
              <a:t>Sunil </a:t>
            </a:r>
            <a:r>
              <a:rPr lang="en-US" dirty="0" err="1"/>
              <a:t>Simha</a:t>
            </a:r>
            <a:r>
              <a:rPr lang="en-US" dirty="0"/>
              <a:t> (UCSC) Host galaxies of Fast Radio Bursts </a:t>
            </a:r>
          </a:p>
          <a:p>
            <a:pPr marL="800100" lvl="1" indent="-342900"/>
            <a:r>
              <a:rPr lang="en-US" dirty="0" err="1"/>
              <a:t>Yuting</a:t>
            </a:r>
            <a:r>
              <a:rPr lang="en-US" dirty="0"/>
              <a:t> Feng (UCSC) Structure of dwarf galaxies</a:t>
            </a:r>
          </a:p>
          <a:p>
            <a:pPr marL="400050" indent="-342900"/>
            <a:r>
              <a:rPr lang="en-US" dirty="0"/>
              <a:t>Astrometric microlensing (or other topic with spectra?)</a:t>
            </a:r>
          </a:p>
          <a:p>
            <a:pPr marL="800100" lvl="1" indent="-342900"/>
            <a:r>
              <a:rPr lang="en-US" dirty="0"/>
              <a:t>Casey Lam (Berkeley)</a:t>
            </a:r>
          </a:p>
          <a:p>
            <a:r>
              <a:rPr lang="en-US" dirty="0"/>
              <a:t>Imaging Solar System objects (moons, comets,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Alex </a:t>
            </a:r>
            <a:r>
              <a:rPr lang="en-US" dirty="0" err="1"/>
              <a:t>Hedglen</a:t>
            </a:r>
            <a:r>
              <a:rPr lang="en-US" dirty="0"/>
              <a:t> (U. Arizona)</a:t>
            </a:r>
          </a:p>
          <a:p>
            <a:pPr marL="400050" indent="-342900"/>
            <a:endParaRPr lang="en-US" dirty="0"/>
          </a:p>
          <a:p>
            <a:pPr marL="400050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1245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E8305-D7A1-4142-A680-FDC33A106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Projects: Areas of scientific interest </a:t>
            </a:r>
            <a:br>
              <a:rPr lang="en-US" dirty="0"/>
            </a:br>
            <a:r>
              <a:rPr lang="en-US" dirty="0"/>
              <a:t>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D7E66-4359-D343-BD09-C6C56A7BC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Dom, Matthew, </a:t>
            </a:r>
            <a:r>
              <a:rPr lang="en-US" dirty="0" err="1"/>
              <a:t>Yifei</a:t>
            </a:r>
            <a:r>
              <a:rPr lang="en-US" dirty="0"/>
              <a:t>, Evan, and Namrata?</a:t>
            </a:r>
          </a:p>
        </p:txBody>
      </p:sp>
    </p:spTree>
    <p:extLst>
      <p:ext uri="{BB962C8B-B14F-4D97-AF65-F5344CB8AC3E}">
        <p14:creationId xmlns:p14="http://schemas.microsoft.com/office/powerpoint/2010/main" val="67433092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6439E-8258-BD40-A3A4-77E32CCF4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in technology of AO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65563-8A71-FC40-BBF1-E1EA3B408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Rachel Bowens-Rubin (UCSC) – AO for telescopes in Antarctica</a:t>
            </a:r>
          </a:p>
          <a:p>
            <a:r>
              <a:rPr lang="en-US" dirty="0"/>
              <a:t>Eden McEwen (Berkeley) – AI applications to AO, switching between Shack-Hartmann and Pyramid </a:t>
            </a:r>
            <a:r>
              <a:rPr lang="en-US" dirty="0" err="1"/>
              <a:t>Wavefront</a:t>
            </a:r>
            <a:r>
              <a:rPr lang="en-US" dirty="0"/>
              <a:t> Sensors, AO design for new sites</a:t>
            </a:r>
          </a:p>
          <a:p>
            <a:r>
              <a:rPr lang="en-US" dirty="0"/>
              <a:t>Keck group (</a:t>
            </a:r>
            <a:r>
              <a:rPr lang="en-US" dirty="0" err="1"/>
              <a:t>Kelleen</a:t>
            </a:r>
            <a:r>
              <a:rPr lang="en-US" dirty="0"/>
              <a:t> Casey, Percy Gomez, Sherry </a:t>
            </a:r>
            <a:r>
              <a:rPr lang="en-US" dirty="0" err="1"/>
              <a:t>Yeh</a:t>
            </a:r>
            <a:r>
              <a:rPr lang="en-US" dirty="0"/>
              <a:t>) – Improve error budget spreadsheet</a:t>
            </a:r>
          </a:p>
          <a:p>
            <a:r>
              <a:rPr lang="en-US" dirty="0"/>
              <a:t>Who have I missed?</a:t>
            </a:r>
          </a:p>
        </p:txBody>
      </p:sp>
    </p:spTree>
    <p:extLst>
      <p:ext uri="{BB962C8B-B14F-4D97-AF65-F5344CB8AC3E}">
        <p14:creationId xmlns:p14="http://schemas.microsoft.com/office/powerpoint/2010/main" val="119359236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cture8.2010.v3">
  <a:themeElements>
    <a:clrScheme name="">
      <a:dk1>
        <a:srgbClr val="000000"/>
      </a:dk1>
      <a:lt1>
        <a:srgbClr val="FFFFFF"/>
      </a:lt1>
      <a:dk2>
        <a:srgbClr val="8901F3"/>
      </a:dk2>
      <a:lt2>
        <a:srgbClr val="FFCD7F"/>
      </a:lt2>
      <a:accent1>
        <a:srgbClr val="A8C2FF"/>
      </a:accent1>
      <a:accent2>
        <a:srgbClr val="7AFF7A"/>
      </a:accent2>
      <a:accent3>
        <a:srgbClr val="C4AAF8"/>
      </a:accent3>
      <a:accent4>
        <a:srgbClr val="DADADA"/>
      </a:accent4>
      <a:accent5>
        <a:srgbClr val="D1DDFF"/>
      </a:accent5>
      <a:accent6>
        <a:srgbClr val="6EE76E"/>
      </a:accent6>
      <a:hlink>
        <a:srgbClr val="FFA3B3"/>
      </a:hlink>
      <a:folHlink>
        <a:srgbClr val="CECECE"/>
      </a:folHlink>
    </a:clrScheme>
    <a:fontScheme name="Lecture8.2010.v3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Lecture8.2010.v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8.2010.v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8.2010.v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8.2010.v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8.2010.v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8.2010.v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8.2010.v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maxpower:Users:max:Desktop:AY289C 2010:WEB_HOME:Lectures:Lecture8:Lecture8.2010.v3.ppt</Template>
  <TotalTime>277</TotalTime>
  <Words>243</Words>
  <Application>Microsoft Macintosh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ＭＳ Ｐゴシック</vt:lpstr>
      <vt:lpstr>Trebuchet MS</vt:lpstr>
      <vt:lpstr>Calibri</vt:lpstr>
      <vt:lpstr>Times</vt:lpstr>
      <vt:lpstr>ヒラギノ角ゴ Pro W3</vt:lpstr>
      <vt:lpstr>Lecture8.2010.v3</vt:lpstr>
      <vt:lpstr>Designing your own AO system</vt:lpstr>
      <vt:lpstr>My goal for today</vt:lpstr>
      <vt:lpstr>Projects: Areas of scientific interest  (so far)</vt:lpstr>
      <vt:lpstr>Projects: Areas of scientific interest  (Continued)</vt:lpstr>
      <vt:lpstr>Topics in technology of AO</vt:lpstr>
    </vt:vector>
  </TitlesOfParts>
  <Company>Center for Adaptive Optics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Projects</dc:title>
  <dc:creator>Claire Max</dc:creator>
  <cp:keywords/>
  <cp:lastModifiedBy>Claire Max</cp:lastModifiedBy>
  <cp:revision>21</cp:revision>
  <cp:lastPrinted>2010-04-29T19:00:34Z</cp:lastPrinted>
  <dcterms:created xsi:type="dcterms:W3CDTF">2010-04-29T18:33:13Z</dcterms:created>
  <dcterms:modified xsi:type="dcterms:W3CDTF">2020-02-11T06:44:59Z</dcterms:modified>
</cp:coreProperties>
</file>